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</p:sldIdLst>
  <p:sldSz cx="18288000" cy="10287000"/>
  <p:notesSz cx="6858000" cy="9144000"/>
  <p:embeddedFontLst>
    <p:embeddedFont>
      <p:font typeface="Calibri Light" panose="020F0302020204030204" pitchFamily="34" charset="0"/>
      <p:regular r:id="rId3"/>
      <p:italic r:id="rId4"/>
    </p:embeddedFont>
    <p:embeddedFont>
      <p:font typeface="Montserrat" panose="020B0604020202020204" charset="0"/>
      <p:regular r:id="rId5"/>
      <p:bold r:id="rId6"/>
      <p:italic r:id="rId7"/>
      <p:boldItalic r:id="rId8"/>
    </p:embeddedFont>
    <p:embeddedFont>
      <p:font typeface="Mongolian Baiti" panose="03000500000000000000" pitchFamily="66" charset="0"/>
      <p:regular r:id="rId9"/>
    </p:embeddedFont>
    <p:embeddedFont>
      <p:font typeface="Arial Bold" panose="020B0704020202020204" pitchFamily="34" charset="0"/>
      <p:bold r:id="rId10"/>
    </p:embeddedFont>
    <p:embeddedFont>
      <p:font typeface="Canva Sans Bold" panose="020B0604020202020204" charset="0"/>
      <p:bold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</p:embeddedFontLst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 showGuides="1">
      <p:cViewPr varScale="1">
        <p:scale>
          <a:sx n="74" d="100"/>
          <a:sy n="74" d="100"/>
        </p:scale>
        <p:origin x="53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18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font" Target="fonts/font13.fntdata"/><Relationship Id="rId10" Type="http://schemas.openxmlformats.org/officeDocument/2006/relationships/font" Target="fonts/font8.fntdata"/><Relationship Id="rId19" Type="http://schemas.openxmlformats.org/officeDocument/2006/relationships/theme" Target="theme/theme1.xml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font" Target="fonts/font12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0504483300639183E-2"/>
          <c:y val="3.7036887960889865E-2"/>
          <c:w val="0.93888888888888888"/>
          <c:h val="0.8981481481481481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Sheet1!$A$1:$I$1</c:f>
              <c:strCache>
                <c:ptCount val="9"/>
                <c:pt idx="0">
                  <c:v>1 ам бүл</c:v>
                </c:pt>
                <c:pt idx="1">
                  <c:v>2 ам бүл</c:v>
                </c:pt>
                <c:pt idx="2">
                  <c:v> 3 ам бүл</c:v>
                </c:pt>
                <c:pt idx="3">
                  <c:v>4 ам бүл</c:v>
                </c:pt>
                <c:pt idx="4">
                  <c:v>5 ам бүл</c:v>
                </c:pt>
                <c:pt idx="5">
                  <c:v>6 ам бүл</c:v>
                </c:pt>
                <c:pt idx="6">
                  <c:v>7 ам бүл</c:v>
                </c:pt>
                <c:pt idx="7">
                  <c:v>8 ам бүл</c:v>
                </c:pt>
                <c:pt idx="8">
                  <c:v>9 ам бүл</c:v>
                </c:pt>
              </c:strCache>
            </c:strRef>
          </c:cat>
          <c:val>
            <c:numRef>
              <c:f>Sheet1!$A$2:$I$2</c:f>
              <c:numCache>
                <c:formatCode>General</c:formatCode>
                <c:ptCount val="9"/>
                <c:pt idx="0">
                  <c:v>127</c:v>
                </c:pt>
                <c:pt idx="1">
                  <c:v>124</c:v>
                </c:pt>
                <c:pt idx="2">
                  <c:v>112</c:v>
                </c:pt>
                <c:pt idx="3">
                  <c:v>124</c:v>
                </c:pt>
                <c:pt idx="4">
                  <c:v>93</c:v>
                </c:pt>
                <c:pt idx="5">
                  <c:v>69</c:v>
                </c:pt>
                <c:pt idx="6">
                  <c:v>9</c:v>
                </c:pt>
                <c:pt idx="7">
                  <c:v>3</c:v>
                </c:pt>
                <c:pt idx="8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0371784"/>
        <c:axId val="200365512"/>
      </c:barChart>
      <c:catAx>
        <c:axId val="200371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GSouvenir Mon" panose="020B7200000000000000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00365512"/>
        <c:crosses val="autoZero"/>
        <c:auto val="1"/>
        <c:lblAlgn val="ctr"/>
        <c:lblOffset val="100"/>
        <c:noMultiLvlLbl val="0"/>
      </c:catAx>
      <c:valAx>
        <c:axId val="20036551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00371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12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461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130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637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881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65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199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633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021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202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 anchor="t"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050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482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7.png"/><Relationship Id="rId18" Type="http://schemas.openxmlformats.org/officeDocument/2006/relationships/image" Target="../media/image17.svg"/><Relationship Id="rId26" Type="http://schemas.openxmlformats.org/officeDocument/2006/relationships/image" Target="../media/image13.png"/><Relationship Id="rId21" Type="http://schemas.openxmlformats.org/officeDocument/2006/relationships/image" Target="../media/image11.png"/><Relationship Id="rId7" Type="http://schemas.openxmlformats.org/officeDocument/2006/relationships/image" Target="../media/image3.png"/><Relationship Id="rId12" Type="http://schemas.openxmlformats.org/officeDocument/2006/relationships/image" Target="../media/image11.svg"/><Relationship Id="rId17" Type="http://schemas.openxmlformats.org/officeDocument/2006/relationships/image" Target="../media/image9.png"/><Relationship Id="rId25" Type="http://schemas.microsoft.com/office/2007/relationships/hdphoto" Target="../media/hdphoto1.wdp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20" Type="http://schemas.openxmlformats.org/officeDocument/2006/relationships/image" Target="../media/image1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24" Type="http://schemas.openxmlformats.org/officeDocument/2006/relationships/image" Target="../media/image12.png"/><Relationship Id="rId5" Type="http://schemas.openxmlformats.org/officeDocument/2006/relationships/image" Target="../media/image2.png"/><Relationship Id="rId15" Type="http://schemas.openxmlformats.org/officeDocument/2006/relationships/image" Target="../media/image8.png"/><Relationship Id="rId23" Type="http://schemas.openxmlformats.org/officeDocument/2006/relationships/chart" Target="../charts/chart1.xml"/><Relationship Id="rId10" Type="http://schemas.openxmlformats.org/officeDocument/2006/relationships/image" Target="../media/image9.svg"/><Relationship Id="rId19" Type="http://schemas.openxmlformats.org/officeDocument/2006/relationships/image" Target="../media/image10.pn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13.svg"/><Relationship Id="rId22" Type="http://schemas.openxmlformats.org/officeDocument/2006/relationships/image" Target="../media/image21.svg"/><Relationship Id="rId27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13925230" y="7076987"/>
            <a:ext cx="3035119" cy="3210222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60"/>
              </a:lnSpc>
              <a:spcBef>
                <a:spcPct val="0"/>
              </a:spcBef>
            </a:pPr>
            <a:endParaRPr/>
          </a:p>
        </p:txBody>
      </p:sp>
      <p:sp>
        <p:nvSpPr>
          <p:cNvPr id="9" name="Freeform 9"/>
          <p:cNvSpPr/>
          <p:nvPr/>
        </p:nvSpPr>
        <p:spPr>
          <a:xfrm>
            <a:off x="5496607" y="2395136"/>
            <a:ext cx="888751" cy="2112521"/>
          </a:xfrm>
          <a:custGeom>
            <a:avLst/>
            <a:gdLst/>
            <a:ahLst/>
            <a:cxnLst/>
            <a:rect l="l" t="t" r="r" b="b"/>
            <a:pathLst>
              <a:path w="888751" h="2112521">
                <a:moveTo>
                  <a:pt x="0" y="0"/>
                </a:moveTo>
                <a:lnTo>
                  <a:pt x="888751" y="0"/>
                </a:lnTo>
                <a:lnTo>
                  <a:pt x="888751" y="2112522"/>
                </a:lnTo>
                <a:lnTo>
                  <a:pt x="0" y="21125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 r="-102377" b="-4743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217717" y="3664396"/>
            <a:ext cx="852345" cy="2447936"/>
          </a:xfrm>
          <a:custGeom>
            <a:avLst/>
            <a:gdLst/>
            <a:ahLst/>
            <a:cxnLst/>
            <a:rect l="l" t="t" r="r" b="b"/>
            <a:pathLst>
              <a:path w="852345" h="2447936">
                <a:moveTo>
                  <a:pt x="0" y="0"/>
                </a:moveTo>
                <a:lnTo>
                  <a:pt x="852345" y="0"/>
                </a:lnTo>
                <a:lnTo>
                  <a:pt x="852345" y="2447936"/>
                </a:lnTo>
                <a:lnTo>
                  <a:pt x="0" y="24479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 l="-104675" r="-1451" b="-24279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2583151" y="2970578"/>
            <a:ext cx="2352932" cy="2261756"/>
          </a:xfrm>
          <a:custGeom>
            <a:avLst/>
            <a:gdLst/>
            <a:ahLst/>
            <a:cxnLst/>
            <a:rect l="l" t="t" r="r" b="b"/>
            <a:pathLst>
              <a:path w="2352932" h="2261756">
                <a:moveTo>
                  <a:pt x="0" y="0"/>
                </a:moveTo>
                <a:lnTo>
                  <a:pt x="2352932" y="0"/>
                </a:lnTo>
                <a:lnTo>
                  <a:pt x="2352932" y="2261756"/>
                </a:lnTo>
                <a:lnTo>
                  <a:pt x="0" y="226175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2" name="Group 12"/>
          <p:cNvGrpSpPr/>
          <p:nvPr/>
        </p:nvGrpSpPr>
        <p:grpSpPr>
          <a:xfrm>
            <a:off x="1184362" y="2870701"/>
            <a:ext cx="1027506" cy="1027506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954C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r>
                <a:rPr lang="en-US" sz="2000">
                  <a:solidFill>
                    <a:srgbClr val="FFFFFF"/>
                  </a:solidFill>
                  <a:latin typeface="Montserrat" panose="00000500000000000000"/>
                  <a:ea typeface="Montserrat" panose="00000500000000000000"/>
                  <a:cs typeface="Montserrat" panose="00000500000000000000"/>
                  <a:sym typeface="Montserrat" panose="00000500000000000000"/>
                </a:rPr>
                <a:t>2023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184362" y="4594077"/>
            <a:ext cx="1098846" cy="1098846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954C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r>
                <a:rPr lang="en-US" sz="2000">
                  <a:solidFill>
                    <a:srgbClr val="FFFFFF"/>
                  </a:solidFill>
                  <a:latin typeface="Montserrat" panose="00000500000000000000"/>
                  <a:ea typeface="Montserrat" panose="00000500000000000000"/>
                  <a:cs typeface="Montserrat" panose="00000500000000000000"/>
                  <a:sym typeface="Montserrat" panose="00000500000000000000"/>
                </a:rPr>
                <a:t>2024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4150426" y="2814877"/>
            <a:ext cx="1005235" cy="1005235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954C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r>
                <a:rPr lang="en-US" sz="2000">
                  <a:solidFill>
                    <a:srgbClr val="FFFFFF"/>
                  </a:solidFill>
                  <a:latin typeface="Montserrat" panose="00000500000000000000"/>
                  <a:ea typeface="Montserrat" panose="00000500000000000000"/>
                  <a:cs typeface="Montserrat" panose="00000500000000000000"/>
                  <a:sym typeface="Montserrat" panose="00000500000000000000"/>
                </a:rPr>
                <a:t>2023</a:t>
              </a: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3785181" y="4857810"/>
            <a:ext cx="1013935" cy="1013935"/>
            <a:chOff x="0" y="0"/>
            <a:chExt cx="812800" cy="8128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954C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r>
                <a:rPr lang="en-US" sz="2000" dirty="0">
                  <a:ln/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Montserrat" panose="00000500000000000000"/>
                  <a:ea typeface="Montserrat" panose="00000500000000000000"/>
                  <a:cs typeface="Montserrat" panose="00000500000000000000"/>
                  <a:sym typeface="Montserrat" panose="00000500000000000000"/>
                </a:rPr>
                <a:t>2024</a:t>
              </a:r>
            </a:p>
          </p:txBody>
        </p:sp>
      </p:grpSp>
      <p:sp>
        <p:nvSpPr>
          <p:cNvPr id="24" name="Freeform 24"/>
          <p:cNvSpPr/>
          <p:nvPr/>
        </p:nvSpPr>
        <p:spPr>
          <a:xfrm>
            <a:off x="8507090" y="2535494"/>
            <a:ext cx="1278630" cy="1348307"/>
          </a:xfrm>
          <a:custGeom>
            <a:avLst/>
            <a:gdLst/>
            <a:ahLst/>
            <a:cxnLst/>
            <a:rect l="l" t="t" r="r" b="b"/>
            <a:pathLst>
              <a:path w="1278630" h="1348307">
                <a:moveTo>
                  <a:pt x="0" y="0"/>
                </a:moveTo>
                <a:lnTo>
                  <a:pt x="1278630" y="0"/>
                </a:lnTo>
                <a:lnTo>
                  <a:pt x="1278630" y="1348307"/>
                </a:lnTo>
                <a:lnTo>
                  <a:pt x="0" y="134830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t="-202139" r="-821527" b="-154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Freeform 25"/>
          <p:cNvSpPr/>
          <p:nvPr/>
        </p:nvSpPr>
        <p:spPr>
          <a:xfrm>
            <a:off x="31639" y="7649057"/>
            <a:ext cx="2532315" cy="1576366"/>
          </a:xfrm>
          <a:custGeom>
            <a:avLst/>
            <a:gdLst/>
            <a:ahLst/>
            <a:cxnLst/>
            <a:rect l="l" t="t" r="r" b="b"/>
            <a:pathLst>
              <a:path w="2532315" h="1576366">
                <a:moveTo>
                  <a:pt x="0" y="0"/>
                </a:moveTo>
                <a:lnTo>
                  <a:pt x="2532315" y="0"/>
                </a:lnTo>
                <a:lnTo>
                  <a:pt x="2532315" y="1576366"/>
                </a:lnTo>
                <a:lnTo>
                  <a:pt x="0" y="157636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6" name="TextBox 26"/>
          <p:cNvSpPr txBox="1"/>
          <p:nvPr/>
        </p:nvSpPr>
        <p:spPr>
          <a:xfrm>
            <a:off x="5395134" y="3031745"/>
            <a:ext cx="4653044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b="1">
                <a:solidFill>
                  <a:srgbClr val="0954C1"/>
                </a:solidFill>
                <a:latin typeface="Canva Sans Bold" panose="020B0803030501040103"/>
                <a:ea typeface="Canva Sans Bold" panose="020B0803030501040103"/>
                <a:cs typeface="Canva Sans Bold" panose="020B0803030501040103"/>
                <a:sym typeface="Canva Sans Bold" panose="020B0803030501040103"/>
              </a:rPr>
              <a:t>Төрөлт</a:t>
            </a:r>
          </a:p>
        </p:txBody>
      </p:sp>
      <p:grpSp>
        <p:nvGrpSpPr>
          <p:cNvPr id="27" name="Group 27"/>
          <p:cNvGrpSpPr/>
          <p:nvPr/>
        </p:nvGrpSpPr>
        <p:grpSpPr>
          <a:xfrm>
            <a:off x="6980893" y="1918236"/>
            <a:ext cx="1424111" cy="1246097"/>
            <a:chOff x="0" y="0"/>
            <a:chExt cx="812800" cy="7112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954C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127000" y="2921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r>
                <a:rPr lang="en-US" sz="2000">
                  <a:solidFill>
                    <a:srgbClr val="FFFFFF"/>
                  </a:solidFill>
                  <a:latin typeface="Montserrat" panose="00000500000000000000"/>
                  <a:ea typeface="Montserrat" panose="00000500000000000000"/>
                  <a:cs typeface="Montserrat" panose="00000500000000000000"/>
                  <a:sym typeface="Montserrat" panose="00000500000000000000"/>
                </a:rPr>
                <a:t>2023</a:t>
              </a:r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6994979" y="3586125"/>
            <a:ext cx="1453354" cy="1271685"/>
            <a:chOff x="0" y="0"/>
            <a:chExt cx="812800" cy="71120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0954C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127000" y="127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r>
                <a:rPr lang="en-US" sz="2000">
                  <a:solidFill>
                    <a:srgbClr val="FFFFFF"/>
                  </a:solidFill>
                  <a:latin typeface="Montserrat" panose="00000500000000000000"/>
                  <a:ea typeface="Montserrat" panose="00000500000000000000"/>
                  <a:cs typeface="Montserrat" panose="00000500000000000000"/>
                  <a:sym typeface="Montserrat" panose="00000500000000000000"/>
                </a:rPr>
                <a:t>2024</a:t>
              </a:r>
            </a:p>
          </p:txBody>
        </p:sp>
      </p:grpSp>
      <p:sp>
        <p:nvSpPr>
          <p:cNvPr id="35" name="TextBox 35"/>
          <p:cNvSpPr txBox="1"/>
          <p:nvPr/>
        </p:nvSpPr>
        <p:spPr>
          <a:xfrm>
            <a:off x="2647533" y="7245783"/>
            <a:ext cx="945817" cy="1086300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</a:pPr>
            <a:endParaRPr lang="en-US" sz="2000" dirty="0">
              <a:solidFill>
                <a:srgbClr val="FFFFFF"/>
              </a:solidFill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</p:txBody>
      </p:sp>
      <p:grpSp>
        <p:nvGrpSpPr>
          <p:cNvPr id="36" name="Group 36"/>
          <p:cNvGrpSpPr/>
          <p:nvPr/>
        </p:nvGrpSpPr>
        <p:grpSpPr>
          <a:xfrm>
            <a:off x="2647533" y="7380010"/>
            <a:ext cx="1152171" cy="1573489"/>
            <a:chOff x="0" y="0"/>
            <a:chExt cx="660400" cy="812800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660400" cy="812800"/>
            </a:xfrm>
            <a:custGeom>
              <a:avLst/>
              <a:gdLst/>
              <a:ahLst/>
              <a:cxnLst/>
              <a:rect l="l" t="t" r="r" b="b"/>
              <a:pathLst>
                <a:path w="660400" h="8128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28502"/>
                  </a:cubicBezTo>
                  <a:lnTo>
                    <a:pt x="660400" y="812800"/>
                  </a:lnTo>
                  <a:lnTo>
                    <a:pt x="0" y="812800"/>
                  </a:lnTo>
                  <a:lnTo>
                    <a:pt x="0" y="328861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0954C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0" y="88900"/>
              <a:ext cx="660400" cy="723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r>
                <a:rPr lang="en-US" sz="2000" dirty="0">
                  <a:solidFill>
                    <a:srgbClr val="FFFFFF"/>
                  </a:solidFill>
                  <a:latin typeface="Montserrat" panose="00000500000000000000"/>
                  <a:ea typeface="Montserrat" panose="00000500000000000000"/>
                  <a:cs typeface="Montserrat" panose="00000500000000000000"/>
                  <a:sym typeface="Montserrat" panose="00000500000000000000"/>
                </a:rPr>
                <a:t>2024</a:t>
              </a:r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7351157" y="5671729"/>
            <a:ext cx="2107696" cy="628950"/>
            <a:chOff x="0" y="0"/>
            <a:chExt cx="736802" cy="219867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736802" cy="219867"/>
            </a:xfrm>
            <a:custGeom>
              <a:avLst/>
              <a:gdLst/>
              <a:ahLst/>
              <a:cxnLst/>
              <a:rect l="l" t="t" r="r" b="b"/>
              <a:pathLst>
                <a:path w="736802" h="219867">
                  <a:moveTo>
                    <a:pt x="0" y="50800"/>
                  </a:moveTo>
                  <a:lnTo>
                    <a:pt x="368401" y="0"/>
                  </a:lnTo>
                  <a:lnTo>
                    <a:pt x="736802" y="50800"/>
                  </a:lnTo>
                  <a:lnTo>
                    <a:pt x="736802" y="169067"/>
                  </a:lnTo>
                  <a:lnTo>
                    <a:pt x="368401" y="219867"/>
                  </a:lnTo>
                  <a:lnTo>
                    <a:pt x="0" y="169067"/>
                  </a:lnTo>
                  <a:lnTo>
                    <a:pt x="0" y="50800"/>
                  </a:lnTo>
                  <a:close/>
                </a:path>
              </a:pathLst>
            </a:custGeom>
            <a:solidFill>
              <a:srgbClr val="0954C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0" y="-12700"/>
              <a:ext cx="736802" cy="2071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r>
                <a:rPr lang="en-US" sz="2000">
                  <a:solidFill>
                    <a:srgbClr val="FFFFFF"/>
                  </a:solidFill>
                  <a:latin typeface="Montserrat" panose="00000500000000000000"/>
                  <a:ea typeface="Montserrat" panose="00000500000000000000"/>
                  <a:cs typeface="Montserrat" panose="00000500000000000000"/>
                  <a:sym typeface="Montserrat" panose="00000500000000000000"/>
                </a:rPr>
                <a:t>2023           2024</a:t>
              </a:r>
            </a:p>
          </p:txBody>
        </p:sp>
      </p:grpSp>
      <p:sp>
        <p:nvSpPr>
          <p:cNvPr id="42" name="Freeform 42"/>
          <p:cNvSpPr/>
          <p:nvPr/>
        </p:nvSpPr>
        <p:spPr>
          <a:xfrm>
            <a:off x="5701434" y="8108528"/>
            <a:ext cx="1453247" cy="1582436"/>
          </a:xfrm>
          <a:custGeom>
            <a:avLst/>
            <a:gdLst/>
            <a:ahLst/>
            <a:cxnLst/>
            <a:rect l="l" t="t" r="r" b="b"/>
            <a:pathLst>
              <a:path w="1471862" h="1781376">
                <a:moveTo>
                  <a:pt x="0" y="0"/>
                </a:moveTo>
                <a:lnTo>
                  <a:pt x="1471862" y="0"/>
                </a:lnTo>
                <a:lnTo>
                  <a:pt x="1471862" y="1781376"/>
                </a:lnTo>
                <a:lnTo>
                  <a:pt x="0" y="178137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3" name="Freeform 43"/>
          <p:cNvSpPr/>
          <p:nvPr/>
        </p:nvSpPr>
        <p:spPr>
          <a:xfrm>
            <a:off x="5764011" y="5740463"/>
            <a:ext cx="1481526" cy="1301891"/>
          </a:xfrm>
          <a:custGeom>
            <a:avLst/>
            <a:gdLst/>
            <a:ahLst/>
            <a:cxnLst/>
            <a:rect l="l" t="t" r="r" b="b"/>
            <a:pathLst>
              <a:path w="1481526" h="1301891">
                <a:moveTo>
                  <a:pt x="0" y="0"/>
                </a:moveTo>
                <a:lnTo>
                  <a:pt x="1481526" y="0"/>
                </a:lnTo>
                <a:lnTo>
                  <a:pt x="1481526" y="1301891"/>
                </a:lnTo>
                <a:lnTo>
                  <a:pt x="0" y="130189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4" name="Group 44"/>
          <p:cNvGrpSpPr/>
          <p:nvPr/>
        </p:nvGrpSpPr>
        <p:grpSpPr>
          <a:xfrm>
            <a:off x="7281753" y="8108528"/>
            <a:ext cx="1315230" cy="1204761"/>
            <a:chOff x="0" y="0"/>
            <a:chExt cx="812800" cy="812800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310462"/>
                  </a:lnTo>
                  <a:lnTo>
                    <a:pt x="657569" y="812800"/>
                  </a:lnTo>
                  <a:lnTo>
                    <a:pt x="155231" y="812800"/>
                  </a:lnTo>
                  <a:lnTo>
                    <a:pt x="0" y="310462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954C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TextBox 46"/>
            <p:cNvSpPr txBox="1"/>
            <p:nvPr/>
          </p:nvSpPr>
          <p:spPr>
            <a:xfrm>
              <a:off x="127000" y="165100"/>
              <a:ext cx="558800" cy="596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r>
                <a:rPr lang="en-US" sz="2000" dirty="0">
                  <a:solidFill>
                    <a:srgbClr val="FFFFFF"/>
                  </a:solidFill>
                  <a:latin typeface="Montserrat" panose="00000500000000000000"/>
                  <a:ea typeface="Montserrat" panose="00000500000000000000"/>
                  <a:cs typeface="Montserrat" panose="00000500000000000000"/>
                  <a:sym typeface="Montserrat" panose="00000500000000000000"/>
                </a:rPr>
                <a:t>2024</a:t>
              </a:r>
            </a:p>
          </p:txBody>
        </p:sp>
      </p:grpSp>
      <p:sp>
        <p:nvSpPr>
          <p:cNvPr id="47" name="Freeform 47"/>
          <p:cNvSpPr/>
          <p:nvPr/>
        </p:nvSpPr>
        <p:spPr>
          <a:xfrm>
            <a:off x="9370237" y="7141594"/>
            <a:ext cx="2511249" cy="2798049"/>
          </a:xfrm>
          <a:custGeom>
            <a:avLst/>
            <a:gdLst/>
            <a:ahLst/>
            <a:cxnLst/>
            <a:rect l="l" t="t" r="r" b="b"/>
            <a:pathLst>
              <a:path w="2511249" h="2798049">
                <a:moveTo>
                  <a:pt x="0" y="0"/>
                </a:moveTo>
                <a:lnTo>
                  <a:pt x="2511248" y="0"/>
                </a:lnTo>
                <a:lnTo>
                  <a:pt x="2511248" y="2798049"/>
                </a:lnTo>
                <a:lnTo>
                  <a:pt x="0" y="2798049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8" name="Group 48"/>
          <p:cNvGrpSpPr/>
          <p:nvPr/>
        </p:nvGrpSpPr>
        <p:grpSpPr>
          <a:xfrm>
            <a:off x="9600720" y="8672554"/>
            <a:ext cx="1480186" cy="1302539"/>
            <a:chOff x="0" y="0"/>
            <a:chExt cx="812800" cy="812800"/>
          </a:xfrm>
        </p:grpSpPr>
        <p:sp>
          <p:nvSpPr>
            <p:cNvPr id="49" name="Freeform 4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523042" y="124802"/>
                  </a:lnTo>
                  <a:lnTo>
                    <a:pt x="693768" y="119032"/>
                  </a:lnTo>
                  <a:lnTo>
                    <a:pt x="687998" y="289758"/>
                  </a:lnTo>
                  <a:lnTo>
                    <a:pt x="812800" y="406400"/>
                  </a:lnTo>
                  <a:lnTo>
                    <a:pt x="687998" y="523042"/>
                  </a:lnTo>
                  <a:lnTo>
                    <a:pt x="693768" y="693768"/>
                  </a:lnTo>
                  <a:lnTo>
                    <a:pt x="523042" y="687998"/>
                  </a:lnTo>
                  <a:lnTo>
                    <a:pt x="406400" y="812800"/>
                  </a:lnTo>
                  <a:lnTo>
                    <a:pt x="289758" y="687998"/>
                  </a:lnTo>
                  <a:lnTo>
                    <a:pt x="119032" y="693768"/>
                  </a:lnTo>
                  <a:lnTo>
                    <a:pt x="124802" y="523042"/>
                  </a:lnTo>
                  <a:lnTo>
                    <a:pt x="0" y="406400"/>
                  </a:lnTo>
                  <a:lnTo>
                    <a:pt x="124802" y="289758"/>
                  </a:lnTo>
                  <a:lnTo>
                    <a:pt x="119032" y="119032"/>
                  </a:lnTo>
                  <a:lnTo>
                    <a:pt x="289758" y="124802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954C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TextBox 50"/>
            <p:cNvSpPr txBox="1"/>
            <p:nvPr/>
          </p:nvSpPr>
          <p:spPr>
            <a:xfrm>
              <a:off x="127000" y="88900"/>
              <a:ext cx="558800" cy="596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r>
                <a:rPr lang="en-US" sz="2000" dirty="0">
                  <a:solidFill>
                    <a:srgbClr val="FFFFFF"/>
                  </a:solidFill>
                  <a:latin typeface="Montserrat" panose="00000500000000000000"/>
                  <a:ea typeface="Montserrat" panose="00000500000000000000"/>
                  <a:cs typeface="Montserrat" panose="00000500000000000000"/>
                  <a:sym typeface="Montserrat" panose="00000500000000000000"/>
                </a:rPr>
                <a:t>2024</a:t>
              </a:r>
            </a:p>
          </p:txBody>
        </p:sp>
      </p:grpSp>
      <p:sp>
        <p:nvSpPr>
          <p:cNvPr id="51" name="Freeform 51"/>
          <p:cNvSpPr/>
          <p:nvPr/>
        </p:nvSpPr>
        <p:spPr>
          <a:xfrm>
            <a:off x="11089927" y="4974036"/>
            <a:ext cx="2386595" cy="2233455"/>
          </a:xfrm>
          <a:custGeom>
            <a:avLst/>
            <a:gdLst/>
            <a:ahLst/>
            <a:cxnLst/>
            <a:rect l="l" t="t" r="r" b="b"/>
            <a:pathLst>
              <a:path w="2386595" h="2233455">
                <a:moveTo>
                  <a:pt x="0" y="0"/>
                </a:moveTo>
                <a:lnTo>
                  <a:pt x="2386595" y="0"/>
                </a:lnTo>
                <a:lnTo>
                  <a:pt x="2386595" y="2233455"/>
                </a:lnTo>
                <a:lnTo>
                  <a:pt x="0" y="2233455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2" name="Freeform 52"/>
          <p:cNvSpPr/>
          <p:nvPr/>
        </p:nvSpPr>
        <p:spPr>
          <a:xfrm>
            <a:off x="14302734" y="1929046"/>
            <a:ext cx="1717010" cy="1431325"/>
          </a:xfrm>
          <a:custGeom>
            <a:avLst/>
            <a:gdLst/>
            <a:ahLst/>
            <a:cxnLst/>
            <a:rect l="l" t="t" r="r" b="b"/>
            <a:pathLst>
              <a:path w="2115730" h="1123982">
                <a:moveTo>
                  <a:pt x="0" y="0"/>
                </a:moveTo>
                <a:lnTo>
                  <a:pt x="2115731" y="0"/>
                </a:lnTo>
                <a:lnTo>
                  <a:pt x="2115731" y="1123982"/>
                </a:lnTo>
                <a:lnTo>
                  <a:pt x="0" y="1123982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xmlns="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3" name="Freeform 53"/>
          <p:cNvSpPr/>
          <p:nvPr/>
        </p:nvSpPr>
        <p:spPr>
          <a:xfrm>
            <a:off x="10362109" y="2491959"/>
            <a:ext cx="1330218" cy="1463118"/>
          </a:xfrm>
          <a:custGeom>
            <a:avLst/>
            <a:gdLst/>
            <a:ahLst/>
            <a:cxnLst/>
            <a:rect l="l" t="t" r="r" b="b"/>
            <a:pathLst>
              <a:path w="1330218" h="1463118">
                <a:moveTo>
                  <a:pt x="0" y="0"/>
                </a:moveTo>
                <a:lnTo>
                  <a:pt x="1330219" y="0"/>
                </a:lnTo>
                <a:lnTo>
                  <a:pt x="1330219" y="1463118"/>
                </a:lnTo>
                <a:lnTo>
                  <a:pt x="0" y="1463118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xmlns="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4" name="Group 54"/>
          <p:cNvGrpSpPr/>
          <p:nvPr/>
        </p:nvGrpSpPr>
        <p:grpSpPr>
          <a:xfrm>
            <a:off x="11797103" y="2535494"/>
            <a:ext cx="1233826" cy="616913"/>
            <a:chOff x="0" y="0"/>
            <a:chExt cx="812800" cy="406400"/>
          </a:xfrm>
        </p:grpSpPr>
        <p:sp>
          <p:nvSpPr>
            <p:cNvPr id="55" name="Freeform 55"/>
            <p:cNvSpPr/>
            <p:nvPr/>
          </p:nvSpPr>
          <p:spPr>
            <a:xfrm>
              <a:off x="0" y="0"/>
              <a:ext cx="812800" cy="406400"/>
            </a:xfrm>
            <a:custGeom>
              <a:avLst/>
              <a:gdLst/>
              <a:ahLst/>
              <a:cxnLst/>
              <a:rect l="l" t="t" r="r" b="b"/>
              <a:pathLst>
                <a:path w="812800" h="406400">
                  <a:moveTo>
                    <a:pt x="609600" y="0"/>
                  </a:moveTo>
                  <a:lnTo>
                    <a:pt x="0" y="0"/>
                  </a:lnTo>
                  <a:lnTo>
                    <a:pt x="0" y="406400"/>
                  </a:lnTo>
                  <a:lnTo>
                    <a:pt x="609600" y="406400"/>
                  </a:lnTo>
                  <a:lnTo>
                    <a:pt x="812800" y="203200"/>
                  </a:lnTo>
                  <a:lnTo>
                    <a:pt x="609600" y="0"/>
                  </a:lnTo>
                  <a:close/>
                </a:path>
              </a:pathLst>
            </a:custGeom>
            <a:solidFill>
              <a:srgbClr val="0954C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TextBox 56"/>
            <p:cNvSpPr txBox="1"/>
            <p:nvPr/>
          </p:nvSpPr>
          <p:spPr>
            <a:xfrm>
              <a:off x="0" y="-38100"/>
              <a:ext cx="6985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r>
                <a:rPr lang="en-US" sz="2000">
                  <a:solidFill>
                    <a:srgbClr val="FFFFFF"/>
                  </a:solidFill>
                  <a:latin typeface="Montserrat" panose="00000500000000000000"/>
                  <a:ea typeface="Montserrat" panose="00000500000000000000"/>
                  <a:cs typeface="Montserrat" panose="00000500000000000000"/>
                  <a:sym typeface="Montserrat" panose="00000500000000000000"/>
                </a:rPr>
                <a:t>2023</a:t>
              </a:r>
            </a:p>
          </p:txBody>
        </p:sp>
      </p:grpSp>
      <p:grpSp>
        <p:nvGrpSpPr>
          <p:cNvPr id="57" name="Group 57"/>
          <p:cNvGrpSpPr/>
          <p:nvPr/>
        </p:nvGrpSpPr>
        <p:grpSpPr>
          <a:xfrm>
            <a:off x="11797103" y="3338164"/>
            <a:ext cx="1233826" cy="616913"/>
            <a:chOff x="0" y="0"/>
            <a:chExt cx="812800" cy="406400"/>
          </a:xfrm>
        </p:grpSpPr>
        <p:sp>
          <p:nvSpPr>
            <p:cNvPr id="58" name="Freeform 58"/>
            <p:cNvSpPr/>
            <p:nvPr/>
          </p:nvSpPr>
          <p:spPr>
            <a:xfrm>
              <a:off x="0" y="0"/>
              <a:ext cx="812800" cy="406400"/>
            </a:xfrm>
            <a:custGeom>
              <a:avLst/>
              <a:gdLst/>
              <a:ahLst/>
              <a:cxnLst/>
              <a:rect l="l" t="t" r="r" b="b"/>
              <a:pathLst>
                <a:path w="812800" h="406400">
                  <a:moveTo>
                    <a:pt x="609600" y="0"/>
                  </a:moveTo>
                  <a:lnTo>
                    <a:pt x="0" y="0"/>
                  </a:lnTo>
                  <a:lnTo>
                    <a:pt x="0" y="406400"/>
                  </a:lnTo>
                  <a:lnTo>
                    <a:pt x="609600" y="406400"/>
                  </a:lnTo>
                  <a:lnTo>
                    <a:pt x="812800" y="203200"/>
                  </a:lnTo>
                  <a:lnTo>
                    <a:pt x="609600" y="0"/>
                  </a:lnTo>
                  <a:close/>
                </a:path>
              </a:pathLst>
            </a:custGeom>
            <a:solidFill>
              <a:srgbClr val="0954C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TextBox 59"/>
            <p:cNvSpPr txBox="1"/>
            <p:nvPr/>
          </p:nvSpPr>
          <p:spPr>
            <a:xfrm>
              <a:off x="0" y="-38100"/>
              <a:ext cx="6985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r>
                <a:rPr lang="en-US" sz="2000">
                  <a:solidFill>
                    <a:srgbClr val="FFFFFF"/>
                  </a:solidFill>
                  <a:latin typeface="Montserrat" panose="00000500000000000000"/>
                  <a:ea typeface="Montserrat" panose="00000500000000000000"/>
                  <a:cs typeface="Montserrat" panose="00000500000000000000"/>
                  <a:sym typeface="Montserrat" panose="00000500000000000000"/>
                </a:rPr>
                <a:t>2024</a:t>
              </a:r>
            </a:p>
          </p:txBody>
        </p:sp>
      </p:grpSp>
      <p:grpSp>
        <p:nvGrpSpPr>
          <p:cNvPr id="60" name="Group 60"/>
          <p:cNvGrpSpPr/>
          <p:nvPr/>
        </p:nvGrpSpPr>
        <p:grpSpPr>
          <a:xfrm>
            <a:off x="15682272" y="2643087"/>
            <a:ext cx="2641896" cy="606706"/>
            <a:chOff x="0" y="-40800"/>
            <a:chExt cx="812800" cy="186658"/>
          </a:xfrm>
        </p:grpSpPr>
        <p:sp>
          <p:nvSpPr>
            <p:cNvPr id="61" name="Freeform 61"/>
            <p:cNvSpPr/>
            <p:nvPr/>
          </p:nvSpPr>
          <p:spPr>
            <a:xfrm>
              <a:off x="0" y="0"/>
              <a:ext cx="812800" cy="145858"/>
            </a:xfrm>
            <a:custGeom>
              <a:avLst/>
              <a:gdLst/>
              <a:ahLst/>
              <a:cxnLst/>
              <a:rect l="l" t="t" r="r" b="b"/>
              <a:pathLst>
                <a:path w="812800" h="145858">
                  <a:moveTo>
                    <a:pt x="812800" y="0"/>
                  </a:moveTo>
                  <a:lnTo>
                    <a:pt x="0" y="0"/>
                  </a:lnTo>
                  <a:lnTo>
                    <a:pt x="101600" y="72929"/>
                  </a:lnTo>
                  <a:lnTo>
                    <a:pt x="0" y="145858"/>
                  </a:lnTo>
                  <a:lnTo>
                    <a:pt x="812800" y="145858"/>
                  </a:lnTo>
                  <a:lnTo>
                    <a:pt x="711200" y="72929"/>
                  </a:lnTo>
                  <a:lnTo>
                    <a:pt x="812800" y="0"/>
                  </a:lnTo>
                  <a:close/>
                </a:path>
              </a:pathLst>
            </a:custGeom>
            <a:solidFill>
              <a:srgbClr val="0954C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TextBox 62"/>
            <p:cNvSpPr txBox="1"/>
            <p:nvPr/>
          </p:nvSpPr>
          <p:spPr>
            <a:xfrm>
              <a:off x="88900" y="-40800"/>
              <a:ext cx="635000" cy="1866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r>
                <a:rPr lang="en-US" sz="2000" dirty="0">
                  <a:solidFill>
                    <a:srgbClr val="FFFFFF"/>
                  </a:solidFill>
                  <a:latin typeface="Montserrat" panose="00000500000000000000"/>
                  <a:ea typeface="Montserrat" panose="00000500000000000000"/>
                  <a:cs typeface="Montserrat" panose="00000500000000000000"/>
                  <a:sym typeface="Montserrat" panose="00000500000000000000"/>
                </a:rPr>
                <a:t>2023         2024</a:t>
              </a:r>
            </a:p>
          </p:txBody>
        </p:sp>
      </p:grpSp>
      <p:sp>
        <p:nvSpPr>
          <p:cNvPr id="63" name="Freeform 63"/>
          <p:cNvSpPr/>
          <p:nvPr/>
        </p:nvSpPr>
        <p:spPr>
          <a:xfrm>
            <a:off x="15392163" y="6112792"/>
            <a:ext cx="2721098" cy="1636060"/>
          </a:xfrm>
          <a:custGeom>
            <a:avLst/>
            <a:gdLst/>
            <a:ahLst/>
            <a:cxnLst/>
            <a:rect l="l" t="t" r="r" b="b"/>
            <a:pathLst>
              <a:path w="2721098" h="1636060">
                <a:moveTo>
                  <a:pt x="0" y="0"/>
                </a:moveTo>
                <a:lnTo>
                  <a:pt x="2721098" y="0"/>
                </a:lnTo>
                <a:lnTo>
                  <a:pt x="2721098" y="1636060"/>
                </a:lnTo>
                <a:lnTo>
                  <a:pt x="0" y="1636060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xmlns="" r:embed="rId2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64" name="TextBox 64"/>
          <p:cNvSpPr txBox="1"/>
          <p:nvPr/>
        </p:nvSpPr>
        <p:spPr>
          <a:xfrm>
            <a:off x="4329314" y="243325"/>
            <a:ext cx="10398703" cy="10769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b="1" dirty="0">
                <a:solidFill>
                  <a:srgbClr val="145DA0"/>
                </a:solidFill>
                <a:latin typeface="Arial Bold" panose="020B0802020202020204"/>
                <a:ea typeface="Arial Bold" panose="020B0802020202020204"/>
                <a:cs typeface="Arial Bold" panose="020B0802020202020204"/>
                <a:sym typeface="Arial Bold" panose="020B0802020202020204"/>
              </a:rPr>
              <a:t>БАЯНХОНГОР АЙМГИЙН Г</a:t>
            </a:r>
            <a:r>
              <a:rPr lang="" altLang="en-US" sz="3000" b="1" dirty="0">
                <a:solidFill>
                  <a:srgbClr val="145DA0"/>
                </a:solidFill>
                <a:latin typeface="Arial Bold" panose="020B0802020202020204"/>
                <a:ea typeface="Arial Bold" panose="020B0802020202020204"/>
                <a:cs typeface="Mongolian Baiti" panose="03000500000000000000" charset="0"/>
                <a:sym typeface="Arial Bold" panose="020B0802020202020204"/>
              </a:rPr>
              <a:t>УРВАНБУЛАГ</a:t>
            </a:r>
            <a:r>
              <a:rPr lang="en-US" sz="3000" b="1" dirty="0">
                <a:solidFill>
                  <a:srgbClr val="145DA0"/>
                </a:solidFill>
                <a:latin typeface="Arial Bold" panose="020B0802020202020204"/>
                <a:ea typeface="Arial Bold" panose="020B0802020202020204"/>
                <a:cs typeface="Arial Bold" panose="020B0802020202020204"/>
                <a:sym typeface="Arial Bold" panose="020B0802020202020204"/>
              </a:rPr>
              <a:t> СУМЫН 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b="1" dirty="0">
                <a:solidFill>
                  <a:srgbClr val="145DA0"/>
                </a:solidFill>
                <a:latin typeface="Arial Bold" panose="020B0802020202020204"/>
                <a:ea typeface="Arial Bold" panose="020B0802020202020204"/>
                <a:cs typeface="Arial Bold" panose="020B0802020202020204"/>
                <a:sym typeface="Arial Bold" panose="020B0802020202020204"/>
              </a:rPr>
              <a:t>ХҮН АМ, ӨРХ </a:t>
            </a:r>
          </a:p>
        </p:txBody>
      </p:sp>
      <p:sp>
        <p:nvSpPr>
          <p:cNvPr id="65" name="TextBox 65"/>
          <p:cNvSpPr txBox="1"/>
          <p:nvPr/>
        </p:nvSpPr>
        <p:spPr>
          <a:xfrm>
            <a:off x="1904858" y="5448367"/>
            <a:ext cx="1471862" cy="577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35"/>
              </a:lnSpc>
            </a:pPr>
            <a:r>
              <a:rPr lang="en-US" sz="3240" dirty="0">
                <a:solidFill>
                  <a:srgbClr val="0954C1"/>
                </a:solidFill>
                <a:latin typeface="Canva Sans Bold" panose="020B0803030501040103"/>
                <a:ea typeface="Canva Sans Bold" panose="020B0803030501040103"/>
                <a:cs typeface="Canva Sans Bold" panose="020B0803030501040103"/>
                <a:sym typeface="Canva Sans Bold" panose="020B0803030501040103"/>
              </a:rPr>
              <a:t>1</a:t>
            </a:r>
            <a:r>
              <a:rPr lang="" altLang="en-US" sz="3240" dirty="0" smtClean="0">
                <a:solidFill>
                  <a:srgbClr val="0954C1"/>
                </a:solidFill>
                <a:latin typeface="Canva Sans Bold" panose="020B0803030501040103"/>
                <a:ea typeface="Canva Sans Bold" panose="020B0803030501040103"/>
                <a:cs typeface="Mongolian Baiti" panose="03000500000000000000" charset="0"/>
                <a:sym typeface="Canva Sans Bold" panose="020B0803030501040103"/>
              </a:rPr>
              <a:t>092</a:t>
            </a:r>
            <a:endParaRPr lang="" altLang="en-US" sz="3240" dirty="0">
              <a:solidFill>
                <a:srgbClr val="0954C1"/>
              </a:solidFill>
              <a:latin typeface="Canva Sans Bold" panose="020B0803030501040103"/>
              <a:ea typeface="Canva Sans Bold" panose="020B0803030501040103"/>
              <a:cs typeface="Mongolian Baiti" panose="03000500000000000000" charset="0"/>
              <a:sym typeface="Canva Sans Bold" panose="020B0803030501040103"/>
            </a:endParaRPr>
          </a:p>
        </p:txBody>
      </p:sp>
      <p:sp>
        <p:nvSpPr>
          <p:cNvPr id="66" name="TextBox 66"/>
          <p:cNvSpPr txBox="1"/>
          <p:nvPr/>
        </p:nvSpPr>
        <p:spPr>
          <a:xfrm>
            <a:off x="0" y="2255534"/>
            <a:ext cx="4653044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b="1" dirty="0" err="1">
                <a:solidFill>
                  <a:schemeClr val="tx2"/>
                </a:solidFill>
                <a:latin typeface="Canva Sans Bold" panose="020B0803030501040103"/>
                <a:ea typeface="Canva Sans Bold" panose="020B0803030501040103"/>
                <a:cs typeface="Canva Sans Bold" panose="020B0803030501040103"/>
                <a:sym typeface="Canva Sans Bold" panose="020B0803030501040103"/>
              </a:rPr>
              <a:t>Хүн</a:t>
            </a:r>
            <a:r>
              <a:rPr lang="en-US" sz="3000" b="1" dirty="0">
                <a:solidFill>
                  <a:schemeClr val="tx2"/>
                </a:solidFill>
                <a:latin typeface="Canva Sans Bold" panose="020B0803030501040103"/>
                <a:ea typeface="Canva Sans Bold" panose="020B0803030501040103"/>
                <a:cs typeface="Canva Sans Bold" panose="020B0803030501040103"/>
                <a:sym typeface="Canva Sans Bold" panose="020B0803030501040103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latin typeface="Canva Sans Bold" panose="020B0803030501040103"/>
                <a:ea typeface="Canva Sans Bold" panose="020B0803030501040103"/>
                <a:cs typeface="Canva Sans Bold" panose="020B0803030501040103"/>
                <a:sym typeface="Canva Sans Bold" panose="020B0803030501040103"/>
              </a:rPr>
              <a:t>амын</a:t>
            </a:r>
            <a:r>
              <a:rPr lang="en-US" sz="3000" b="1" dirty="0">
                <a:solidFill>
                  <a:schemeClr val="tx2"/>
                </a:solidFill>
                <a:latin typeface="Canva Sans Bold" panose="020B0803030501040103"/>
                <a:ea typeface="Canva Sans Bold" panose="020B0803030501040103"/>
                <a:cs typeface="Canva Sans Bold" panose="020B0803030501040103"/>
                <a:sym typeface="Canva Sans Bold" panose="020B0803030501040103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latin typeface="Canva Sans Bold" panose="020B0803030501040103"/>
                <a:ea typeface="Canva Sans Bold" panose="020B0803030501040103"/>
                <a:cs typeface="Canva Sans Bold" panose="020B0803030501040103"/>
                <a:sym typeface="Canva Sans Bold" panose="020B0803030501040103"/>
              </a:rPr>
              <a:t>тоо</a:t>
            </a:r>
            <a:r>
              <a:rPr lang="en-US" sz="3000" b="1" dirty="0">
                <a:solidFill>
                  <a:schemeClr val="tx2"/>
                </a:solidFill>
                <a:latin typeface="Canva Sans Bold" panose="020B0803030501040103"/>
                <a:ea typeface="Canva Sans Bold" panose="020B0803030501040103"/>
                <a:cs typeface="Canva Sans Bold" panose="020B0803030501040103"/>
                <a:sym typeface="Canva Sans Bold" panose="020B0803030501040103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latin typeface="Canva Sans Bold" panose="020B0803030501040103"/>
                <a:ea typeface="Canva Sans Bold" panose="020B0803030501040103"/>
                <a:cs typeface="Canva Sans Bold" panose="020B0803030501040103"/>
                <a:sym typeface="Canva Sans Bold" panose="020B0803030501040103"/>
              </a:rPr>
              <a:t>хүйсээр</a:t>
            </a:r>
            <a:endParaRPr lang="en-US" sz="3000" b="1" dirty="0">
              <a:solidFill>
                <a:schemeClr val="tx2"/>
              </a:solidFill>
              <a:latin typeface="Canva Sans Bold" panose="020B0803030501040103"/>
              <a:ea typeface="Canva Sans Bold" panose="020B0803030501040103"/>
              <a:cs typeface="Canva Sans Bold" panose="020B0803030501040103"/>
              <a:sym typeface="Canva Sans Bold" panose="020B0803030501040103"/>
            </a:endParaRPr>
          </a:p>
        </p:txBody>
      </p:sp>
      <p:sp>
        <p:nvSpPr>
          <p:cNvPr id="67" name="TextBox 67"/>
          <p:cNvSpPr txBox="1"/>
          <p:nvPr/>
        </p:nvSpPr>
        <p:spPr>
          <a:xfrm>
            <a:off x="955399" y="3853299"/>
            <a:ext cx="1471862" cy="5400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35"/>
              </a:lnSpc>
            </a:pPr>
            <a:r>
              <a:rPr lang="en-US" sz="3240" b="1" dirty="0" smtClean="0">
                <a:solidFill>
                  <a:srgbClr val="0954C1"/>
                </a:solidFill>
                <a:latin typeface="Canva Sans Bold" panose="020B0803030501040103"/>
                <a:ea typeface="Canva Sans Bold" panose="020B0803030501040103"/>
                <a:cs typeface="Canva Sans Bold" panose="020B0803030501040103"/>
                <a:sym typeface="Canva Sans Bold" panose="020B0803030501040103"/>
              </a:rPr>
              <a:t>1129</a:t>
            </a:r>
            <a:endParaRPr lang="en-US" sz="3240" b="1" dirty="0">
              <a:solidFill>
                <a:srgbClr val="0954C1"/>
              </a:solidFill>
              <a:latin typeface="Canva Sans Bold" panose="020B0803030501040103"/>
              <a:ea typeface="Canva Sans Bold" panose="020B0803030501040103"/>
              <a:cs typeface="Canva Sans Bold" panose="020B0803030501040103"/>
              <a:sym typeface="Canva Sans Bold" panose="020B0803030501040103"/>
            </a:endParaRPr>
          </a:p>
        </p:txBody>
      </p:sp>
      <p:sp>
        <p:nvSpPr>
          <p:cNvPr id="68" name="TextBox 68"/>
          <p:cNvSpPr txBox="1"/>
          <p:nvPr/>
        </p:nvSpPr>
        <p:spPr>
          <a:xfrm>
            <a:off x="4292149" y="3917251"/>
            <a:ext cx="1471862" cy="577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35"/>
              </a:lnSpc>
            </a:pPr>
            <a:r>
              <a:rPr lang="en-US" sz="3240" b="1" dirty="0" smtClean="0">
                <a:solidFill>
                  <a:srgbClr val="0954C1"/>
                </a:solidFill>
                <a:latin typeface="Canva Sans Bold" panose="020B0803030501040103"/>
                <a:ea typeface="Canva Sans Bold" panose="020B0803030501040103"/>
                <a:cs typeface="Canva Sans Bold" panose="020B0803030501040103"/>
                <a:sym typeface="Canva Sans Bold" panose="020B0803030501040103"/>
              </a:rPr>
              <a:t>1098</a:t>
            </a:r>
            <a:endParaRPr lang="en-US" sz="3240" b="1" dirty="0">
              <a:solidFill>
                <a:srgbClr val="0954C1"/>
              </a:solidFill>
              <a:latin typeface="Canva Sans Bold" panose="020B0803030501040103"/>
              <a:ea typeface="Canva Sans Bold" panose="020B0803030501040103"/>
              <a:cs typeface="Canva Sans Bold" panose="020B0803030501040103"/>
              <a:sym typeface="Canva Sans Bold" panose="020B0803030501040103"/>
            </a:endParaRPr>
          </a:p>
        </p:txBody>
      </p:sp>
      <p:sp>
        <p:nvSpPr>
          <p:cNvPr id="69" name="TextBox 69"/>
          <p:cNvSpPr txBox="1"/>
          <p:nvPr/>
        </p:nvSpPr>
        <p:spPr>
          <a:xfrm>
            <a:off x="4800639" y="5143641"/>
            <a:ext cx="1471862" cy="581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35"/>
              </a:lnSpc>
            </a:pPr>
            <a:r>
              <a:rPr lang="" altLang="en-US" sz="3240" b="1" dirty="0">
                <a:solidFill>
                  <a:srgbClr val="0954C1"/>
                </a:solidFill>
                <a:latin typeface="Canva Sans Bold" panose="020B0803030501040103"/>
                <a:ea typeface="Canva Sans Bold" panose="020B0803030501040103"/>
                <a:cs typeface="Mongolian Baiti" panose="03000500000000000000" charset="0"/>
                <a:sym typeface="Canva Sans Bold" panose="020B0803030501040103"/>
              </a:rPr>
              <a:t>1117</a:t>
            </a:r>
          </a:p>
        </p:txBody>
      </p:sp>
      <p:sp>
        <p:nvSpPr>
          <p:cNvPr id="70" name="TextBox 70"/>
          <p:cNvSpPr txBox="1"/>
          <p:nvPr/>
        </p:nvSpPr>
        <p:spPr>
          <a:xfrm>
            <a:off x="0" y="6645732"/>
            <a:ext cx="5295065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b="1" dirty="0" err="1">
                <a:solidFill>
                  <a:schemeClr val="tx2"/>
                </a:solidFill>
                <a:latin typeface="Canva Sans Bold" panose="020B0803030501040103"/>
                <a:ea typeface="Canva Sans Bold" panose="020B0803030501040103"/>
                <a:cs typeface="Canva Sans Bold" panose="020B0803030501040103"/>
                <a:sym typeface="Canva Sans Bold" panose="020B0803030501040103"/>
              </a:rPr>
              <a:t>Хөдөлмөрийн</a:t>
            </a:r>
            <a:r>
              <a:rPr lang="en-US" sz="3000" b="1" dirty="0">
                <a:solidFill>
                  <a:schemeClr val="tx2"/>
                </a:solidFill>
                <a:latin typeface="Canva Sans Bold" panose="020B0803030501040103"/>
                <a:ea typeface="Canva Sans Bold" panose="020B0803030501040103"/>
                <a:cs typeface="Canva Sans Bold" panose="020B0803030501040103"/>
                <a:sym typeface="Canva Sans Bold" panose="020B0803030501040103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latin typeface="Canva Sans Bold" panose="020B0803030501040103"/>
                <a:ea typeface="Canva Sans Bold" panose="020B0803030501040103"/>
                <a:cs typeface="Canva Sans Bold" panose="020B0803030501040103"/>
                <a:sym typeface="Canva Sans Bold" panose="020B0803030501040103"/>
              </a:rPr>
              <a:t>насны</a:t>
            </a:r>
            <a:r>
              <a:rPr lang="en-US" sz="3000" b="1" dirty="0">
                <a:solidFill>
                  <a:srgbClr val="0954C1"/>
                </a:solidFill>
                <a:latin typeface="Canva Sans Bold" panose="020B0803030501040103"/>
                <a:ea typeface="Canva Sans Bold" panose="020B0803030501040103"/>
                <a:cs typeface="Canva Sans Bold" panose="020B0803030501040103"/>
                <a:sym typeface="Canva Sans Bold" panose="020B0803030501040103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latin typeface="Canva Sans Bold" panose="020B0803030501040103"/>
                <a:ea typeface="Canva Sans Bold" panose="020B0803030501040103"/>
                <a:cs typeface="Canva Sans Bold" panose="020B0803030501040103"/>
                <a:sym typeface="Canva Sans Bold" panose="020B0803030501040103"/>
              </a:rPr>
              <a:t>хүн</a:t>
            </a:r>
            <a:endParaRPr lang="en-US" sz="3000" b="1" dirty="0">
              <a:solidFill>
                <a:schemeClr val="tx2"/>
              </a:solidFill>
              <a:latin typeface="Canva Sans Bold" panose="020B0803030501040103"/>
              <a:ea typeface="Canva Sans Bold" panose="020B0803030501040103"/>
              <a:cs typeface="Canva Sans Bold" panose="020B0803030501040103"/>
              <a:sym typeface="Canva Sans Bold" panose="020B0803030501040103"/>
            </a:endParaRPr>
          </a:p>
        </p:txBody>
      </p:sp>
      <p:sp>
        <p:nvSpPr>
          <p:cNvPr id="71" name="TextBox 71"/>
          <p:cNvSpPr txBox="1"/>
          <p:nvPr/>
        </p:nvSpPr>
        <p:spPr>
          <a:xfrm>
            <a:off x="8255122" y="2224217"/>
            <a:ext cx="783431" cy="577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35"/>
              </a:lnSpc>
            </a:pPr>
            <a:r>
              <a:rPr lang="en-US" sz="3240" b="1" dirty="0" smtClean="0">
                <a:solidFill>
                  <a:srgbClr val="0954C1"/>
                </a:solidFill>
                <a:latin typeface="Canva Sans Bold" panose="020B0803030501040103"/>
                <a:ea typeface="Canva Sans Bold" panose="020B0803030501040103"/>
                <a:cs typeface="Canva Sans Bold" panose="020B0803030501040103"/>
                <a:sym typeface="Canva Sans Bold" panose="020B0803030501040103"/>
              </a:rPr>
              <a:t>57</a:t>
            </a:r>
            <a:endParaRPr lang="en-US" sz="3240" b="1" dirty="0">
              <a:solidFill>
                <a:srgbClr val="0954C1"/>
              </a:solidFill>
              <a:latin typeface="Canva Sans Bold" panose="020B0803030501040103"/>
              <a:ea typeface="Canva Sans Bold" panose="020B0803030501040103"/>
              <a:cs typeface="Canva Sans Bold" panose="020B0803030501040103"/>
              <a:sym typeface="Canva Sans Bold" panose="020B0803030501040103"/>
            </a:endParaRPr>
          </a:p>
        </p:txBody>
      </p:sp>
      <p:sp>
        <p:nvSpPr>
          <p:cNvPr id="72" name="TextBox 72"/>
          <p:cNvSpPr txBox="1"/>
          <p:nvPr/>
        </p:nvSpPr>
        <p:spPr>
          <a:xfrm>
            <a:off x="8448332" y="4038198"/>
            <a:ext cx="665087" cy="5770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535"/>
              </a:lnSpc>
            </a:pPr>
            <a:r>
              <a:rPr lang="en-US" sz="3240" b="1" dirty="0" smtClean="0">
                <a:solidFill>
                  <a:srgbClr val="0954C1"/>
                </a:solidFill>
                <a:latin typeface="Canva Sans Bold" panose="020B0803030501040103"/>
                <a:ea typeface="Canva Sans Bold" panose="020B0803030501040103"/>
                <a:cs typeface="Canva Sans Bold" panose="020B0803030501040103"/>
                <a:sym typeface="Canva Sans Bold" panose="020B0803030501040103"/>
              </a:rPr>
              <a:t>33</a:t>
            </a:r>
            <a:endParaRPr lang="en-US" sz="3240" b="1" dirty="0">
              <a:solidFill>
                <a:srgbClr val="0954C1"/>
              </a:solidFill>
              <a:latin typeface="Canva Sans Bold" panose="020B0803030501040103"/>
              <a:ea typeface="Canva Sans Bold" panose="020B0803030501040103"/>
              <a:cs typeface="Canva Sans Bold" panose="020B0803030501040103"/>
              <a:sym typeface="Canva Sans Bold" panose="020B0803030501040103"/>
            </a:endParaRPr>
          </a:p>
        </p:txBody>
      </p:sp>
      <p:sp>
        <p:nvSpPr>
          <p:cNvPr id="74" name="TextBox 74"/>
          <p:cNvSpPr txBox="1"/>
          <p:nvPr/>
        </p:nvSpPr>
        <p:spPr>
          <a:xfrm>
            <a:off x="3957791" y="7952818"/>
            <a:ext cx="1083490" cy="577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35"/>
              </a:lnSpc>
            </a:pPr>
            <a:r>
              <a:rPr lang="en-US" sz="3240" b="1" dirty="0" smtClean="0">
                <a:solidFill>
                  <a:srgbClr val="0954C1"/>
                </a:solidFill>
                <a:latin typeface="Canva Sans Bold" panose="020B0803030501040103"/>
                <a:ea typeface="Canva Sans Bold" panose="020B0803030501040103"/>
                <a:cs typeface="Canva Sans Bold" panose="020B0803030501040103"/>
                <a:sym typeface="Canva Sans Bold" panose="020B0803030501040103"/>
              </a:rPr>
              <a:t>1</a:t>
            </a:r>
            <a:r>
              <a:rPr lang="mn-MN" sz="3240" b="1" dirty="0" smtClean="0">
                <a:solidFill>
                  <a:srgbClr val="0954C1"/>
                </a:solidFill>
                <a:latin typeface="Canva Sans Bold" panose="020B0803030501040103"/>
                <a:ea typeface="Canva Sans Bold" panose="020B0803030501040103"/>
                <a:cs typeface="Canva Sans Bold" panose="020B0803030501040103"/>
                <a:sym typeface="Canva Sans Bold" panose="020B0803030501040103"/>
              </a:rPr>
              <a:t>240</a:t>
            </a:r>
            <a:endParaRPr lang="en-US" sz="3240" b="1" dirty="0">
              <a:solidFill>
                <a:srgbClr val="0954C1"/>
              </a:solidFill>
              <a:latin typeface="Canva Sans Bold" panose="020B0803030501040103"/>
              <a:ea typeface="Canva Sans Bold" panose="020B0803030501040103"/>
              <a:cs typeface="Canva Sans Bold" panose="020B0803030501040103"/>
              <a:sym typeface="Canva Sans Bold" panose="020B0803030501040103"/>
            </a:endParaRPr>
          </a:p>
        </p:txBody>
      </p:sp>
      <p:sp>
        <p:nvSpPr>
          <p:cNvPr id="75" name="TextBox 75"/>
          <p:cNvSpPr txBox="1"/>
          <p:nvPr/>
        </p:nvSpPr>
        <p:spPr>
          <a:xfrm>
            <a:off x="6436723" y="5157379"/>
            <a:ext cx="2948368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b="1" dirty="0" err="1">
                <a:solidFill>
                  <a:schemeClr val="tx2"/>
                </a:solidFill>
                <a:latin typeface="Canva Sans Bold" panose="020B0803030501040103"/>
                <a:ea typeface="Canva Sans Bold" panose="020B0803030501040103"/>
                <a:cs typeface="Canva Sans Bold" panose="020B0803030501040103"/>
                <a:sym typeface="Canva Sans Bold" panose="020B0803030501040103"/>
              </a:rPr>
              <a:t>Нас</a:t>
            </a:r>
            <a:r>
              <a:rPr lang="en-US" sz="3000" b="1" dirty="0">
                <a:solidFill>
                  <a:srgbClr val="0954C1"/>
                </a:solidFill>
                <a:latin typeface="Canva Sans Bold" panose="020B0803030501040103"/>
                <a:ea typeface="Canva Sans Bold" panose="020B0803030501040103"/>
                <a:cs typeface="Canva Sans Bold" panose="020B0803030501040103"/>
                <a:sym typeface="Canva Sans Bold" panose="020B0803030501040103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latin typeface="Canva Sans Bold" panose="020B0803030501040103"/>
                <a:ea typeface="Canva Sans Bold" panose="020B0803030501040103"/>
                <a:cs typeface="Canva Sans Bold" panose="020B0803030501040103"/>
                <a:sym typeface="Canva Sans Bold" panose="020B0803030501040103"/>
              </a:rPr>
              <a:t>баралт</a:t>
            </a:r>
            <a:endParaRPr lang="en-US" sz="3000" b="1" dirty="0">
              <a:solidFill>
                <a:schemeClr val="tx2"/>
              </a:solidFill>
              <a:latin typeface="Canva Sans Bold" panose="020B0803030501040103"/>
              <a:ea typeface="Canva Sans Bold" panose="020B0803030501040103"/>
              <a:cs typeface="Canva Sans Bold" panose="020B0803030501040103"/>
              <a:sym typeface="Canva Sans Bold" panose="020B0803030501040103"/>
            </a:endParaRPr>
          </a:p>
        </p:txBody>
      </p:sp>
      <p:sp>
        <p:nvSpPr>
          <p:cNvPr id="76" name="TextBox 76"/>
          <p:cNvSpPr txBox="1"/>
          <p:nvPr/>
        </p:nvSpPr>
        <p:spPr>
          <a:xfrm>
            <a:off x="5862640" y="7189332"/>
            <a:ext cx="2948368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3000" b="1" dirty="0" err="1">
                <a:solidFill>
                  <a:schemeClr val="tx2"/>
                </a:solidFill>
                <a:latin typeface="Canva Sans Bold" panose="020B0803030501040103"/>
                <a:ea typeface="Canva Sans Bold" panose="020B0803030501040103"/>
                <a:cs typeface="Canva Sans Bold" panose="020B0803030501040103"/>
                <a:sym typeface="Canva Sans Bold" panose="020B0803030501040103"/>
              </a:rPr>
              <a:t>Хөгжлийн</a:t>
            </a:r>
            <a:r>
              <a:rPr lang="en-US" sz="3000" b="1" dirty="0">
                <a:solidFill>
                  <a:srgbClr val="0954C1"/>
                </a:solidFill>
                <a:latin typeface="Canva Sans Bold" panose="020B0803030501040103"/>
                <a:ea typeface="Canva Sans Bold" panose="020B0803030501040103"/>
                <a:cs typeface="Canva Sans Bold" panose="020B0803030501040103"/>
                <a:sym typeface="Canva Sans Bold" panose="020B0803030501040103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latin typeface="Canva Sans Bold" panose="020B0803030501040103"/>
                <a:ea typeface="Canva Sans Bold" panose="020B0803030501040103"/>
                <a:cs typeface="Canva Sans Bold" panose="020B0803030501040103"/>
                <a:sym typeface="Canva Sans Bold" panose="020B0803030501040103"/>
              </a:rPr>
              <a:t>бэрхшээлтэй</a:t>
            </a:r>
            <a:endParaRPr lang="en-US" sz="3000" b="1" dirty="0">
              <a:solidFill>
                <a:schemeClr val="tx2"/>
              </a:solidFill>
              <a:latin typeface="Canva Sans Bold" panose="020B0803030501040103"/>
              <a:ea typeface="Canva Sans Bold" panose="020B0803030501040103"/>
              <a:cs typeface="Canva Sans Bold" panose="020B0803030501040103"/>
              <a:sym typeface="Canva Sans Bold" panose="020B0803030501040103"/>
            </a:endParaRPr>
          </a:p>
        </p:txBody>
      </p:sp>
      <p:sp>
        <p:nvSpPr>
          <p:cNvPr id="77" name="TextBox 77"/>
          <p:cNvSpPr txBox="1"/>
          <p:nvPr/>
        </p:nvSpPr>
        <p:spPr>
          <a:xfrm>
            <a:off x="6994979" y="6324734"/>
            <a:ext cx="1471862" cy="577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35"/>
              </a:lnSpc>
            </a:pPr>
            <a:r>
              <a:rPr lang="en-US" sz="3240" b="1" dirty="0" smtClean="0">
                <a:solidFill>
                  <a:srgbClr val="0954C1"/>
                </a:solidFill>
                <a:latin typeface="Canva Sans Bold" panose="020B0803030501040103"/>
                <a:ea typeface="Canva Sans Bold" panose="020B0803030501040103"/>
                <a:cs typeface="Canva Sans Bold" panose="020B0803030501040103"/>
                <a:sym typeface="Canva Sans Bold" panose="020B0803030501040103"/>
              </a:rPr>
              <a:t>15</a:t>
            </a:r>
            <a:endParaRPr lang="en-US" sz="3240" b="1" dirty="0">
              <a:solidFill>
                <a:srgbClr val="0954C1"/>
              </a:solidFill>
              <a:latin typeface="Canva Sans Bold" panose="020B0803030501040103"/>
              <a:ea typeface="Canva Sans Bold" panose="020B0803030501040103"/>
              <a:cs typeface="Canva Sans Bold" panose="020B0803030501040103"/>
              <a:sym typeface="Canva Sans Bold" panose="020B0803030501040103"/>
            </a:endParaRPr>
          </a:p>
        </p:txBody>
      </p:sp>
      <p:sp>
        <p:nvSpPr>
          <p:cNvPr id="78" name="TextBox 78"/>
          <p:cNvSpPr txBox="1"/>
          <p:nvPr/>
        </p:nvSpPr>
        <p:spPr>
          <a:xfrm>
            <a:off x="8505457" y="6324734"/>
            <a:ext cx="1471862" cy="577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35"/>
              </a:lnSpc>
            </a:pPr>
            <a:r>
              <a:rPr lang="en-US" sz="3240" b="1" dirty="0" smtClean="0">
                <a:solidFill>
                  <a:srgbClr val="0954C1"/>
                </a:solidFill>
                <a:latin typeface="Canva Sans Bold" panose="020B0803030501040103"/>
                <a:ea typeface="Canva Sans Bold" panose="020B0803030501040103"/>
                <a:cs typeface="Canva Sans Bold" panose="020B0803030501040103"/>
                <a:sym typeface="Canva Sans Bold" panose="020B0803030501040103"/>
              </a:rPr>
              <a:t>11</a:t>
            </a:r>
            <a:endParaRPr lang="en-US" sz="3240" b="1" dirty="0">
              <a:solidFill>
                <a:srgbClr val="0954C1"/>
              </a:solidFill>
              <a:latin typeface="Canva Sans Bold" panose="020B0803030501040103"/>
              <a:ea typeface="Canva Sans Bold" panose="020B0803030501040103"/>
              <a:cs typeface="Canva Sans Bold" panose="020B0803030501040103"/>
              <a:sym typeface="Canva Sans Bold" panose="020B0803030501040103"/>
            </a:endParaRPr>
          </a:p>
        </p:txBody>
      </p:sp>
      <p:sp>
        <p:nvSpPr>
          <p:cNvPr id="79" name="TextBox 79"/>
          <p:cNvSpPr txBox="1"/>
          <p:nvPr/>
        </p:nvSpPr>
        <p:spPr>
          <a:xfrm>
            <a:off x="7177367" y="9339686"/>
            <a:ext cx="1471862" cy="577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35"/>
              </a:lnSpc>
            </a:pPr>
            <a:r>
              <a:rPr lang="mn-MN" sz="3240" b="1" dirty="0" smtClean="0">
                <a:solidFill>
                  <a:srgbClr val="0954C1"/>
                </a:solidFill>
                <a:latin typeface="Canva Sans Bold" panose="020B0803030501040103"/>
                <a:ea typeface="Canva Sans Bold" panose="020B0803030501040103"/>
                <a:cs typeface="Canva Sans Bold" panose="020B0803030501040103"/>
                <a:sym typeface="Canva Sans Bold" panose="020B0803030501040103"/>
              </a:rPr>
              <a:t>102</a:t>
            </a:r>
            <a:endParaRPr lang="en-US" sz="3240" b="1" dirty="0">
              <a:solidFill>
                <a:srgbClr val="0954C1"/>
              </a:solidFill>
              <a:latin typeface="Canva Sans Bold" panose="020B0803030501040103"/>
              <a:ea typeface="Canva Sans Bold" panose="020B0803030501040103"/>
              <a:cs typeface="Canva Sans Bold" panose="020B0803030501040103"/>
              <a:sym typeface="Canva Sans Bold" panose="020B0803030501040103"/>
            </a:endParaRPr>
          </a:p>
        </p:txBody>
      </p:sp>
      <p:sp>
        <p:nvSpPr>
          <p:cNvPr id="80" name="TextBox 80"/>
          <p:cNvSpPr txBox="1"/>
          <p:nvPr/>
        </p:nvSpPr>
        <p:spPr>
          <a:xfrm>
            <a:off x="10620863" y="7295985"/>
            <a:ext cx="1471862" cy="5581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35"/>
              </a:lnSpc>
            </a:pPr>
            <a:r>
              <a:rPr lang="mn-MN" sz="3240" b="1" dirty="0" smtClean="0">
                <a:solidFill>
                  <a:srgbClr val="0954C1"/>
                </a:solidFill>
                <a:latin typeface="Canva Sans Bold" panose="020B0803030501040103"/>
                <a:ea typeface="Canva Sans Bold" panose="020B0803030501040103"/>
                <a:cs typeface="Canva Sans Bold" panose="020B0803030501040103"/>
                <a:sym typeface="Canva Sans Bold" panose="020B0803030501040103"/>
              </a:rPr>
              <a:t>421</a:t>
            </a:r>
            <a:endParaRPr lang="en-US" sz="3240" b="1" dirty="0">
              <a:solidFill>
                <a:srgbClr val="0954C1"/>
              </a:solidFill>
              <a:latin typeface="Canva Sans Bold" panose="020B0803030501040103"/>
              <a:ea typeface="Canva Sans Bold" panose="020B0803030501040103"/>
              <a:cs typeface="Canva Sans Bold" panose="020B0803030501040103"/>
              <a:sym typeface="Canva Sans Bold" panose="020B0803030501040103"/>
            </a:endParaRPr>
          </a:p>
        </p:txBody>
      </p:sp>
      <p:sp>
        <p:nvSpPr>
          <p:cNvPr id="81" name="TextBox 81"/>
          <p:cNvSpPr txBox="1"/>
          <p:nvPr/>
        </p:nvSpPr>
        <p:spPr>
          <a:xfrm>
            <a:off x="11622993" y="8650013"/>
            <a:ext cx="1471862" cy="577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35"/>
              </a:lnSpc>
            </a:pPr>
            <a:r>
              <a:rPr lang="mn-MN" sz="3240" b="1" dirty="0" smtClean="0">
                <a:solidFill>
                  <a:srgbClr val="0954C1"/>
                </a:solidFill>
                <a:latin typeface="Canva Sans Bold" panose="020B0803030501040103"/>
                <a:ea typeface="Canva Sans Bold" panose="020B0803030501040103"/>
                <a:cs typeface="Canva Sans Bold" panose="020B0803030501040103"/>
                <a:sym typeface="Canva Sans Bold" panose="020B0803030501040103"/>
              </a:rPr>
              <a:t>414</a:t>
            </a:r>
            <a:endParaRPr lang="en-US" sz="3240" b="1" dirty="0">
              <a:solidFill>
                <a:srgbClr val="0954C1"/>
              </a:solidFill>
              <a:latin typeface="Canva Sans Bold" panose="020B0803030501040103"/>
              <a:ea typeface="Canva Sans Bold" panose="020B0803030501040103"/>
              <a:cs typeface="Canva Sans Bold" panose="020B0803030501040103"/>
              <a:sym typeface="Canva Sans Bold" panose="020B0803030501040103"/>
            </a:endParaRPr>
          </a:p>
        </p:txBody>
      </p:sp>
      <p:sp>
        <p:nvSpPr>
          <p:cNvPr id="82" name="TextBox 82"/>
          <p:cNvSpPr txBox="1"/>
          <p:nvPr/>
        </p:nvSpPr>
        <p:spPr>
          <a:xfrm>
            <a:off x="12497105" y="4228939"/>
            <a:ext cx="2066741" cy="4616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3000" b="1" dirty="0" err="1">
                <a:solidFill>
                  <a:schemeClr val="tx2"/>
                </a:solidFill>
                <a:latin typeface="Canva Sans Bold" panose="020B0803030501040103"/>
                <a:ea typeface="Canva Sans Bold" panose="020B0803030501040103"/>
                <a:cs typeface="Canva Sans Bold" panose="020B0803030501040103"/>
                <a:sym typeface="Canva Sans Bold" panose="020B0803030501040103"/>
              </a:rPr>
              <a:t>Бүтэн</a:t>
            </a:r>
            <a:r>
              <a:rPr lang="en-US" sz="3000" b="1" dirty="0">
                <a:solidFill>
                  <a:srgbClr val="0954C1"/>
                </a:solidFill>
                <a:latin typeface="Canva Sans Bold" panose="020B0803030501040103"/>
                <a:ea typeface="Canva Sans Bold" panose="020B0803030501040103"/>
                <a:cs typeface="Canva Sans Bold" panose="020B0803030501040103"/>
                <a:sym typeface="Canva Sans Bold" panose="020B0803030501040103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latin typeface="Canva Sans Bold" panose="020B0803030501040103"/>
                <a:ea typeface="Canva Sans Bold" panose="020B0803030501040103"/>
                <a:cs typeface="Canva Sans Bold" panose="020B0803030501040103"/>
                <a:sym typeface="Canva Sans Bold" panose="020B0803030501040103"/>
              </a:rPr>
              <a:t>өнчин</a:t>
            </a:r>
            <a:endParaRPr lang="en-US" sz="3000" b="1" dirty="0">
              <a:solidFill>
                <a:schemeClr val="tx2"/>
              </a:solidFill>
              <a:latin typeface="Canva Sans Bold" panose="020B0803030501040103"/>
              <a:ea typeface="Canva Sans Bold" panose="020B0803030501040103"/>
              <a:cs typeface="Canva Sans Bold" panose="020B0803030501040103"/>
              <a:sym typeface="Canva Sans Bold" panose="020B0803030501040103"/>
            </a:endParaRPr>
          </a:p>
        </p:txBody>
      </p:sp>
      <p:sp>
        <p:nvSpPr>
          <p:cNvPr id="83" name="TextBox 83"/>
          <p:cNvSpPr txBox="1"/>
          <p:nvPr/>
        </p:nvSpPr>
        <p:spPr>
          <a:xfrm>
            <a:off x="9861771" y="5284558"/>
            <a:ext cx="2386595" cy="4616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3000" b="1" dirty="0" err="1">
                <a:solidFill>
                  <a:schemeClr val="tx2"/>
                </a:solidFill>
                <a:latin typeface="Canva Sans Bold" panose="020B0803030501040103"/>
                <a:ea typeface="Canva Sans Bold" panose="020B0803030501040103"/>
                <a:cs typeface="Canva Sans Bold" panose="020B0803030501040103"/>
                <a:sym typeface="Canva Sans Bold" panose="020B0803030501040103"/>
              </a:rPr>
              <a:t>Хагас</a:t>
            </a:r>
            <a:r>
              <a:rPr lang="en-US" sz="3000" b="1" dirty="0">
                <a:solidFill>
                  <a:srgbClr val="0954C1"/>
                </a:solidFill>
                <a:latin typeface="Canva Sans Bold" panose="020B0803030501040103"/>
                <a:ea typeface="Canva Sans Bold" panose="020B0803030501040103"/>
                <a:cs typeface="Canva Sans Bold" panose="020B0803030501040103"/>
                <a:sym typeface="Canva Sans Bold" panose="020B0803030501040103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latin typeface="Canva Sans Bold" panose="020B0803030501040103"/>
                <a:ea typeface="Canva Sans Bold" panose="020B0803030501040103"/>
                <a:cs typeface="Canva Sans Bold" panose="020B0803030501040103"/>
                <a:sym typeface="Canva Sans Bold" panose="020B0803030501040103"/>
              </a:rPr>
              <a:t>өнчин</a:t>
            </a:r>
            <a:endParaRPr lang="en-US" sz="3000" b="1" dirty="0">
              <a:solidFill>
                <a:schemeClr val="tx2"/>
              </a:solidFill>
              <a:latin typeface="Canva Sans Bold" panose="020B0803030501040103"/>
              <a:ea typeface="Canva Sans Bold" panose="020B0803030501040103"/>
              <a:cs typeface="Canva Sans Bold" panose="020B0803030501040103"/>
              <a:sym typeface="Canva Sans Bold" panose="020B0803030501040103"/>
            </a:endParaRPr>
          </a:p>
        </p:txBody>
      </p:sp>
      <p:sp>
        <p:nvSpPr>
          <p:cNvPr id="84" name="TextBox 84"/>
          <p:cNvSpPr txBox="1"/>
          <p:nvPr/>
        </p:nvSpPr>
        <p:spPr>
          <a:xfrm>
            <a:off x="10082094" y="5871754"/>
            <a:ext cx="1471862" cy="577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35"/>
              </a:lnSpc>
            </a:pPr>
            <a:r>
              <a:rPr lang="mn-MN" sz="3240" b="1" dirty="0" smtClean="0">
                <a:solidFill>
                  <a:srgbClr val="0954C1"/>
                </a:solidFill>
                <a:latin typeface="Canva Sans Bold" panose="020B0803030501040103"/>
                <a:ea typeface="Canva Sans Bold" panose="020B0803030501040103"/>
                <a:cs typeface="Canva Sans Bold" panose="020B0803030501040103"/>
                <a:sym typeface="Canva Sans Bold" panose="020B0803030501040103"/>
              </a:rPr>
              <a:t>52</a:t>
            </a:r>
            <a:endParaRPr lang="en-US" sz="3240" b="1" dirty="0">
              <a:solidFill>
                <a:srgbClr val="0954C1"/>
              </a:solidFill>
              <a:latin typeface="Canva Sans Bold" panose="020B0803030501040103"/>
              <a:ea typeface="Canva Sans Bold" panose="020B0803030501040103"/>
              <a:cs typeface="Canva Sans Bold" panose="020B0803030501040103"/>
              <a:sym typeface="Canva Sans Bold" panose="020B0803030501040103"/>
            </a:endParaRPr>
          </a:p>
        </p:txBody>
      </p:sp>
      <p:sp>
        <p:nvSpPr>
          <p:cNvPr id="85" name="TextBox 85"/>
          <p:cNvSpPr txBox="1"/>
          <p:nvPr/>
        </p:nvSpPr>
        <p:spPr>
          <a:xfrm>
            <a:off x="12412403" y="4981085"/>
            <a:ext cx="1471862" cy="577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35"/>
              </a:lnSpc>
            </a:pPr>
            <a:r>
              <a:rPr lang="mn-MN" sz="3240" b="1" dirty="0">
                <a:solidFill>
                  <a:srgbClr val="0954C1"/>
                </a:solidFill>
                <a:latin typeface="Canva Sans Bold" panose="020B0803030501040103"/>
                <a:ea typeface="Canva Sans Bold" panose="020B0803030501040103"/>
                <a:cs typeface="Canva Sans Bold" panose="020B0803030501040103"/>
                <a:sym typeface="Canva Sans Bold" panose="020B0803030501040103"/>
              </a:rPr>
              <a:t>9</a:t>
            </a:r>
            <a:endParaRPr lang="en-US" sz="3240" b="1" dirty="0">
              <a:solidFill>
                <a:srgbClr val="0954C1"/>
              </a:solidFill>
              <a:latin typeface="Canva Sans Bold" panose="020B0803030501040103"/>
              <a:ea typeface="Canva Sans Bold" panose="020B0803030501040103"/>
              <a:cs typeface="Canva Sans Bold" panose="020B0803030501040103"/>
              <a:sym typeface="Canva Sans Bold" panose="020B0803030501040103"/>
            </a:endParaRPr>
          </a:p>
        </p:txBody>
      </p:sp>
      <p:sp>
        <p:nvSpPr>
          <p:cNvPr id="86" name="TextBox 86"/>
          <p:cNvSpPr txBox="1"/>
          <p:nvPr/>
        </p:nvSpPr>
        <p:spPr>
          <a:xfrm>
            <a:off x="9785720" y="1901409"/>
            <a:ext cx="2922232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b="1" dirty="0" err="1">
                <a:solidFill>
                  <a:schemeClr val="tx2"/>
                </a:solidFill>
                <a:latin typeface="Canva Sans Bold" panose="020B0803030501040103"/>
                <a:ea typeface="Canva Sans Bold" panose="020B0803030501040103"/>
                <a:cs typeface="Canva Sans Bold" panose="020B0803030501040103"/>
                <a:sym typeface="Canva Sans Bold" panose="020B0803030501040103"/>
              </a:rPr>
              <a:t>Нийт</a:t>
            </a:r>
            <a:r>
              <a:rPr lang="en-US" sz="3000" b="1" dirty="0">
                <a:solidFill>
                  <a:schemeClr val="tx2"/>
                </a:solidFill>
                <a:latin typeface="Canva Sans Bold" panose="020B0803030501040103"/>
                <a:ea typeface="Canva Sans Bold" panose="020B0803030501040103"/>
                <a:cs typeface="Canva Sans Bold" panose="020B0803030501040103"/>
                <a:sym typeface="Canva Sans Bold" panose="020B0803030501040103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latin typeface="Canva Sans Bold" panose="020B0803030501040103"/>
                <a:ea typeface="Canva Sans Bold" panose="020B0803030501040103"/>
                <a:cs typeface="Canva Sans Bold" panose="020B0803030501040103"/>
                <a:sym typeface="Canva Sans Bold" panose="020B0803030501040103"/>
              </a:rPr>
              <a:t>өрх</a:t>
            </a:r>
            <a:endParaRPr lang="en-US" sz="3000" b="1" dirty="0">
              <a:solidFill>
                <a:schemeClr val="tx2"/>
              </a:solidFill>
              <a:latin typeface="Canva Sans Bold" panose="020B0803030501040103"/>
              <a:ea typeface="Canva Sans Bold" panose="020B0803030501040103"/>
              <a:cs typeface="Canva Sans Bold" panose="020B0803030501040103"/>
              <a:sym typeface="Canva Sans Bold" panose="020B0803030501040103"/>
            </a:endParaRPr>
          </a:p>
        </p:txBody>
      </p:sp>
      <p:sp>
        <p:nvSpPr>
          <p:cNvPr id="87" name="TextBox 87"/>
          <p:cNvSpPr txBox="1"/>
          <p:nvPr/>
        </p:nvSpPr>
        <p:spPr>
          <a:xfrm>
            <a:off x="13148334" y="2542261"/>
            <a:ext cx="1224359" cy="5770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535"/>
              </a:lnSpc>
            </a:pPr>
            <a:r>
              <a:rPr lang="en-US" sz="3240" b="1" dirty="0" smtClean="0">
                <a:solidFill>
                  <a:srgbClr val="0954C1"/>
                </a:solidFill>
                <a:latin typeface="Canva Sans Bold" panose="020B0803030501040103"/>
                <a:ea typeface="Canva Sans Bold" panose="020B0803030501040103"/>
                <a:cs typeface="Canva Sans Bold" panose="020B0803030501040103"/>
                <a:sym typeface="Canva Sans Bold" panose="020B0803030501040103"/>
              </a:rPr>
              <a:t>666</a:t>
            </a:r>
            <a:endParaRPr lang="en-US" sz="3240" b="1" dirty="0">
              <a:solidFill>
                <a:srgbClr val="0954C1"/>
              </a:solidFill>
              <a:latin typeface="Canva Sans Bold" panose="020B0803030501040103"/>
              <a:ea typeface="Canva Sans Bold" panose="020B0803030501040103"/>
              <a:cs typeface="Canva Sans Bold" panose="020B0803030501040103"/>
              <a:sym typeface="Canva Sans Bold" panose="020B0803030501040103"/>
            </a:endParaRPr>
          </a:p>
        </p:txBody>
      </p:sp>
      <p:sp>
        <p:nvSpPr>
          <p:cNvPr id="88" name="TextBox 88"/>
          <p:cNvSpPr txBox="1"/>
          <p:nvPr/>
        </p:nvSpPr>
        <p:spPr>
          <a:xfrm>
            <a:off x="13094855" y="3364124"/>
            <a:ext cx="1257022" cy="5810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535"/>
              </a:lnSpc>
              <a:spcBef>
                <a:spcPct val="0"/>
              </a:spcBef>
            </a:pPr>
            <a:r>
              <a:rPr lang="" altLang="en-US" sz="3240" b="1" dirty="0">
                <a:solidFill>
                  <a:srgbClr val="0954C1"/>
                </a:solidFill>
                <a:latin typeface="Canva Sans Bold" panose="020B0803030501040103"/>
                <a:ea typeface="Canva Sans Bold" panose="020B0803030501040103"/>
                <a:cs typeface="Mongolian Baiti" panose="03000500000000000000" charset="0"/>
                <a:sym typeface="Canva Sans Bold" panose="020B0803030501040103"/>
              </a:rPr>
              <a:t>667</a:t>
            </a:r>
          </a:p>
        </p:txBody>
      </p:sp>
      <p:sp>
        <p:nvSpPr>
          <p:cNvPr id="89" name="TextBox 89"/>
          <p:cNvSpPr txBox="1"/>
          <p:nvPr/>
        </p:nvSpPr>
        <p:spPr>
          <a:xfrm>
            <a:off x="15666619" y="2136809"/>
            <a:ext cx="2922232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b="1" dirty="0" err="1">
                <a:solidFill>
                  <a:schemeClr val="tx2"/>
                </a:solidFill>
                <a:latin typeface="Canva Sans Bold" panose="020B0803030501040103"/>
                <a:ea typeface="Canva Sans Bold" panose="020B0803030501040103"/>
                <a:cs typeface="Canva Sans Bold" panose="020B0803030501040103"/>
                <a:sym typeface="Canva Sans Bold" panose="020B0803030501040103"/>
              </a:rPr>
              <a:t>Малчин</a:t>
            </a:r>
            <a:r>
              <a:rPr lang="en-US" sz="3000" b="1" dirty="0">
                <a:solidFill>
                  <a:srgbClr val="0954C1"/>
                </a:solidFill>
                <a:latin typeface="Canva Sans Bold" panose="020B0803030501040103"/>
                <a:ea typeface="Canva Sans Bold" panose="020B0803030501040103"/>
                <a:cs typeface="Canva Sans Bold" panose="020B0803030501040103"/>
                <a:sym typeface="Canva Sans Bold" panose="020B0803030501040103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latin typeface="Canva Sans Bold" panose="020B0803030501040103"/>
                <a:ea typeface="Canva Sans Bold" panose="020B0803030501040103"/>
                <a:cs typeface="Canva Sans Bold" panose="020B0803030501040103"/>
                <a:sym typeface="Canva Sans Bold" panose="020B0803030501040103"/>
              </a:rPr>
              <a:t>өрх</a:t>
            </a:r>
            <a:endParaRPr lang="en-US" sz="3000" b="1" dirty="0">
              <a:solidFill>
                <a:schemeClr val="tx2"/>
              </a:solidFill>
              <a:latin typeface="Canva Sans Bold" panose="020B0803030501040103"/>
              <a:ea typeface="Canva Sans Bold" panose="020B0803030501040103"/>
              <a:cs typeface="Canva Sans Bold" panose="020B0803030501040103"/>
              <a:sym typeface="Canva Sans Bold" panose="020B0803030501040103"/>
            </a:endParaRPr>
          </a:p>
        </p:txBody>
      </p:sp>
      <p:sp>
        <p:nvSpPr>
          <p:cNvPr id="90" name="TextBox 90"/>
          <p:cNvSpPr txBox="1"/>
          <p:nvPr/>
        </p:nvSpPr>
        <p:spPr>
          <a:xfrm>
            <a:off x="15191738" y="3257004"/>
            <a:ext cx="1329498" cy="5770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535"/>
              </a:lnSpc>
              <a:spcBef>
                <a:spcPct val="0"/>
              </a:spcBef>
            </a:pPr>
            <a:r>
              <a:rPr lang="en-US" sz="3240" b="1" dirty="0" smtClean="0">
                <a:solidFill>
                  <a:srgbClr val="0954C1"/>
                </a:solidFill>
                <a:latin typeface="Canva Sans Bold" panose="020B0803030501040103"/>
                <a:ea typeface="Canva Sans Bold" panose="020B0803030501040103"/>
                <a:cs typeface="Canva Sans Bold" panose="020B0803030501040103"/>
                <a:sym typeface="Canva Sans Bold" panose="020B0803030501040103"/>
              </a:rPr>
              <a:t>432</a:t>
            </a:r>
            <a:endParaRPr lang="en-US" sz="3240" b="1" dirty="0">
              <a:solidFill>
                <a:srgbClr val="0954C1"/>
              </a:solidFill>
              <a:latin typeface="Canva Sans Bold" panose="020B0803030501040103"/>
              <a:ea typeface="Canva Sans Bold" panose="020B0803030501040103"/>
              <a:cs typeface="Canva Sans Bold" panose="020B0803030501040103"/>
              <a:sym typeface="Canva Sans Bold" panose="020B0803030501040103"/>
            </a:endParaRPr>
          </a:p>
        </p:txBody>
      </p:sp>
      <p:sp>
        <p:nvSpPr>
          <p:cNvPr id="91" name="TextBox 91"/>
          <p:cNvSpPr txBox="1"/>
          <p:nvPr/>
        </p:nvSpPr>
        <p:spPr>
          <a:xfrm>
            <a:off x="16840450" y="3241690"/>
            <a:ext cx="1329498" cy="5770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535"/>
              </a:lnSpc>
              <a:spcBef>
                <a:spcPct val="0"/>
              </a:spcBef>
            </a:pPr>
            <a:r>
              <a:rPr lang="en-US" sz="3240" b="1" dirty="0" smtClean="0">
                <a:solidFill>
                  <a:srgbClr val="0954C1"/>
                </a:solidFill>
                <a:latin typeface="Canva Sans Bold" panose="020B0803030501040103"/>
                <a:ea typeface="Canva Sans Bold" panose="020B0803030501040103"/>
                <a:cs typeface="Canva Sans Bold" panose="020B0803030501040103"/>
                <a:sym typeface="Canva Sans Bold" panose="020B0803030501040103"/>
              </a:rPr>
              <a:t>426</a:t>
            </a:r>
            <a:endParaRPr lang="en-US" sz="3240" b="1" dirty="0">
              <a:solidFill>
                <a:srgbClr val="0954C1"/>
              </a:solidFill>
              <a:latin typeface="Canva Sans Bold" panose="020B0803030501040103"/>
              <a:ea typeface="Canva Sans Bold" panose="020B0803030501040103"/>
              <a:cs typeface="Canva Sans Bold" panose="020B0803030501040103"/>
              <a:sym typeface="Canva Sans Bold" panose="020B0803030501040103"/>
            </a:endParaRPr>
          </a:p>
        </p:txBody>
      </p:sp>
      <p:sp>
        <p:nvSpPr>
          <p:cNvPr id="92" name="TextBox 92"/>
          <p:cNvSpPr txBox="1"/>
          <p:nvPr/>
        </p:nvSpPr>
        <p:spPr>
          <a:xfrm>
            <a:off x="13609771" y="5210452"/>
            <a:ext cx="4503710" cy="4616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3000" b="1" dirty="0" err="1">
                <a:solidFill>
                  <a:schemeClr val="tx2"/>
                </a:solidFill>
                <a:latin typeface="Canva Sans Bold" panose="020B0803030501040103"/>
                <a:ea typeface="Canva Sans Bold" panose="020B0803030501040103"/>
                <a:cs typeface="Canva Sans Bold" panose="020B0803030501040103"/>
                <a:sym typeface="Canva Sans Bold" panose="020B0803030501040103"/>
              </a:rPr>
              <a:t>Өрх</a:t>
            </a:r>
            <a:r>
              <a:rPr lang="en-US" sz="3000" b="1" dirty="0">
                <a:solidFill>
                  <a:srgbClr val="0954C1"/>
                </a:solidFill>
                <a:latin typeface="Canva Sans Bold" panose="020B0803030501040103"/>
                <a:ea typeface="Canva Sans Bold" panose="020B0803030501040103"/>
                <a:cs typeface="Canva Sans Bold" panose="020B0803030501040103"/>
                <a:sym typeface="Canva Sans Bold" panose="020B0803030501040103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latin typeface="Canva Sans Bold" panose="020B0803030501040103"/>
                <a:ea typeface="Canva Sans Bold" panose="020B0803030501040103"/>
                <a:cs typeface="Canva Sans Bold" panose="020B0803030501040103"/>
                <a:sym typeface="Canva Sans Bold" panose="020B0803030501040103"/>
              </a:rPr>
              <a:t>ам</a:t>
            </a:r>
            <a:r>
              <a:rPr lang="en-US" sz="3000" b="1" dirty="0">
                <a:solidFill>
                  <a:srgbClr val="0954C1"/>
                </a:solidFill>
                <a:latin typeface="Canva Sans Bold" panose="020B0803030501040103"/>
                <a:ea typeface="Canva Sans Bold" panose="020B0803030501040103"/>
                <a:cs typeface="Canva Sans Bold" panose="020B0803030501040103"/>
                <a:sym typeface="Canva Sans Bold" panose="020B0803030501040103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latin typeface="Canva Sans Bold" panose="020B0803030501040103"/>
                <a:ea typeface="Canva Sans Bold" panose="020B0803030501040103"/>
                <a:cs typeface="Canva Sans Bold" panose="020B0803030501040103"/>
                <a:sym typeface="Canva Sans Bold" panose="020B0803030501040103"/>
              </a:rPr>
              <a:t>бүлийн</a:t>
            </a:r>
            <a:r>
              <a:rPr lang="en-US" sz="3000" b="1" dirty="0">
                <a:solidFill>
                  <a:srgbClr val="0954C1"/>
                </a:solidFill>
                <a:latin typeface="Canva Sans Bold" panose="020B0803030501040103"/>
                <a:ea typeface="Canva Sans Bold" panose="020B0803030501040103"/>
                <a:cs typeface="Canva Sans Bold" panose="020B0803030501040103"/>
                <a:sym typeface="Canva Sans Bold" panose="020B0803030501040103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latin typeface="Canva Sans Bold" panose="020B0803030501040103"/>
                <a:ea typeface="Canva Sans Bold" panose="020B0803030501040103"/>
                <a:cs typeface="Canva Sans Bold" panose="020B0803030501040103"/>
                <a:sym typeface="Canva Sans Bold" panose="020B0803030501040103"/>
              </a:rPr>
              <a:t>тоогоор</a:t>
            </a:r>
            <a:endParaRPr lang="en-US" sz="3000" b="1" dirty="0">
              <a:solidFill>
                <a:schemeClr val="tx2"/>
              </a:solidFill>
              <a:latin typeface="Canva Sans Bold" panose="020B0803030501040103"/>
              <a:ea typeface="Canva Sans Bold" panose="020B0803030501040103"/>
              <a:cs typeface="Canva Sans Bold" panose="020B0803030501040103"/>
              <a:sym typeface="Canva Sans Bold" panose="020B0803030501040103"/>
            </a:endParaRPr>
          </a:p>
        </p:txBody>
      </p:sp>
      <p:graphicFrame>
        <p:nvGraphicFramePr>
          <p:cNvPr id="94" name="Chart 9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9424960"/>
              </p:ext>
            </p:extLst>
          </p:nvPr>
        </p:nvGraphicFramePr>
        <p:xfrm>
          <a:off x="13536689" y="5724666"/>
          <a:ext cx="4576762" cy="36027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3"/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2043" y="86240"/>
            <a:ext cx="2617831" cy="20481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6" cstate="print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1160" y="-90952"/>
            <a:ext cx="3781468" cy="25209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244b29d77d713e5df9cfcd0e04e894be94909c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163</TotalTime>
  <Words>68</Words>
  <Application>Microsoft Office PowerPoint</Application>
  <PresentationFormat>Custom</PresentationFormat>
  <Paragraphs>43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Calibri Light</vt:lpstr>
      <vt:lpstr>Arial</vt:lpstr>
      <vt:lpstr>Montserrat</vt:lpstr>
      <vt:lpstr>Mongolian Baiti</vt:lpstr>
      <vt:lpstr>Arial Bold</vt:lpstr>
      <vt:lpstr>Canva Sans Bold</vt:lpstr>
      <vt:lpstr>Calibri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БАЯНХОНГОР АЙМГИЙН ГАЛУУТ СУМЫН СТАТИСТИК ҮЗҮҮЛЭЛТ 2023-2024</dc:title>
  <dc:creator>TUUL</dc:creator>
  <cp:lastModifiedBy>user</cp:lastModifiedBy>
  <cp:revision>17</cp:revision>
  <dcterms:created xsi:type="dcterms:W3CDTF">2006-08-16T00:00:00Z</dcterms:created>
  <dcterms:modified xsi:type="dcterms:W3CDTF">2025-05-16T03:01:13Z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C401AD96838E4B5498D2C43C29D93B5B_12</vt:lpwstr>
  </property>
  <property fmtid="{D5CDD505-2E9C-101B-9397-08002B2CF9AE}" pid="3" name="KSOProductBuildVer">
    <vt:lpwstr>1033-12.2.0.20795</vt:lpwstr>
  </property>
</Properties>
</file>